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4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4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98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657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3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37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2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7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5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2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8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01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7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29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C013F-9928-1848-B558-4090A75D2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5" b="71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21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18DCD-F97D-C54B-BCCA-120E23AA9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845388"/>
            <a:ext cx="3596420" cy="304370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1" dirty="0"/>
              <a:t>On-Demand Transit and the Next Gen of Public Mobility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A23B8-159D-9740-A66D-FB5EDC76F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4183693"/>
            <a:ext cx="3531684" cy="14637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Bilal Farooq, Ryerson University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</a:rPr>
              <a:t>Web: https://</a:t>
            </a:r>
            <a:r>
              <a:rPr lang="en-US" sz="1800" dirty="0" err="1">
                <a:solidFill>
                  <a:schemeClr val="tx2"/>
                </a:solidFill>
              </a:rPr>
              <a:t>bilalfarooq.com</a:t>
            </a:r>
            <a:r>
              <a:rPr lang="en-US" sz="1800" dirty="0">
                <a:solidFill>
                  <a:schemeClr val="tx2"/>
                </a:solidFill>
              </a:rPr>
              <a:t>/</a:t>
            </a:r>
          </a:p>
          <a:p>
            <a:pPr algn="l"/>
            <a:r>
              <a:rPr lang="en-US" sz="1800" dirty="0">
                <a:solidFill>
                  <a:schemeClr val="tx2"/>
                </a:solidFill>
              </a:rPr>
              <a:t>Twitter: @</a:t>
            </a:r>
            <a:r>
              <a:rPr lang="en-US" sz="1800" dirty="0" err="1">
                <a:solidFill>
                  <a:schemeClr val="tx2"/>
                </a:solidFill>
              </a:rPr>
              <a:t>billjee</a:t>
            </a:r>
            <a:endParaRPr lang="en-US" sz="18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0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7C56E-2BEA-DA49-8F7D-457AE950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95" y="276773"/>
            <a:ext cx="8437920" cy="970450"/>
          </a:xfrm>
        </p:spPr>
        <p:txBody>
          <a:bodyPr anchor="b">
            <a:noAutofit/>
          </a:bodyPr>
          <a:lstStyle/>
          <a:p>
            <a:pPr algn="l"/>
            <a:r>
              <a:rPr lang="en-US" sz="4000" b="1" dirty="0"/>
              <a:t>On-Demand Transit (ODT)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2F47815-7ABF-466F-938A-23E9C571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4" y="1732449"/>
            <a:ext cx="10952520" cy="4848778"/>
          </a:xfrm>
        </p:spPr>
        <p:txBody>
          <a:bodyPr anchor="t">
            <a:normAutofit/>
          </a:bodyPr>
          <a:lstStyle/>
          <a:p>
            <a:r>
              <a:rPr lang="en-CA" sz="2800" dirty="0">
                <a:effectLst/>
              </a:rPr>
              <a:t>Advancements in Information and Communication Technology (ICT)</a:t>
            </a:r>
          </a:p>
          <a:p>
            <a:pPr lvl="1"/>
            <a:r>
              <a:rPr lang="en-CA" sz="2400" dirty="0">
                <a:effectLst/>
              </a:rPr>
              <a:t>Flipping the conventional model of mobility supply and service</a:t>
            </a:r>
          </a:p>
          <a:p>
            <a:r>
              <a:rPr lang="en-CA" sz="2800" dirty="0">
                <a:effectLst/>
              </a:rPr>
              <a:t>Mobility as a (highly demand responsive) Service (</a:t>
            </a:r>
            <a:r>
              <a:rPr lang="en-CA" sz="2800" dirty="0" err="1">
                <a:effectLst/>
              </a:rPr>
              <a:t>MaaS</a:t>
            </a:r>
            <a:r>
              <a:rPr lang="en-CA" sz="2800" dirty="0">
                <a:effectLst/>
              </a:rPr>
              <a:t>)</a:t>
            </a:r>
          </a:p>
          <a:p>
            <a:pPr lvl="1"/>
            <a:r>
              <a:rPr lang="en-CA" sz="2400" dirty="0">
                <a:effectLst/>
              </a:rPr>
              <a:t>On-Demand Transit</a:t>
            </a:r>
          </a:p>
          <a:p>
            <a:r>
              <a:rPr lang="en-US" sz="2600" dirty="0"/>
              <a:t>ODT solutions</a:t>
            </a:r>
          </a:p>
          <a:p>
            <a:pPr lvl="1"/>
            <a:r>
              <a:rPr lang="en-US" sz="2400" dirty="0"/>
              <a:t>Low demand/sparsely populated areas</a:t>
            </a:r>
          </a:p>
          <a:p>
            <a:pPr lvl="1"/>
            <a:r>
              <a:rPr lang="en-US" sz="2400" dirty="0"/>
              <a:t>First-mile/Last-mile demand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86C0F2C-74CD-2243-95CE-B83468C6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316" y="4628352"/>
            <a:ext cx="5208880" cy="1854262"/>
          </a:xfrm>
          <a:prstGeom prst="rect">
            <a:avLst/>
          </a:prstGeom>
        </p:spPr>
      </p:pic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B44F7CE9-8925-BD49-9143-CAF0744CB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452" y="2497317"/>
            <a:ext cx="2477678" cy="185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66637B-2139-1F4D-B376-46C428618665}"/>
              </a:ext>
            </a:extLst>
          </p:cNvPr>
          <p:cNvSpPr txBox="1"/>
          <p:nvPr/>
        </p:nvSpPr>
        <p:spPr>
          <a:xfrm>
            <a:off x="601249" y="3894406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Fixed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7A120-8C73-514F-8EDB-F95C17CE9A1B}"/>
              </a:ext>
            </a:extLst>
          </p:cNvPr>
          <p:cNvSpPr txBox="1"/>
          <p:nvPr/>
        </p:nvSpPr>
        <p:spPr>
          <a:xfrm>
            <a:off x="7895452" y="1777900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ODT Service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E92F7010-CBDF-1D49-ACDC-681ECF53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267" y="2270811"/>
            <a:ext cx="8941555" cy="44148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EE6B4B-2F74-E845-A7B7-030FAA467FD9}"/>
              </a:ext>
            </a:extLst>
          </p:cNvPr>
          <p:cNvSpPr/>
          <p:nvPr/>
        </p:nvSpPr>
        <p:spPr>
          <a:xfrm>
            <a:off x="3875319" y="413657"/>
            <a:ext cx="8602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00" b="1" dirty="0">
                <a:solidFill>
                  <a:schemeClr val="tx2"/>
                </a:solidFill>
                <a:latin typeface="+mj-lt"/>
              </a:rPr>
              <a:t>On-Demand Transit: Belleville Example</a:t>
            </a:r>
            <a:endParaRPr lang="en-US" sz="39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4456738-7088-FC45-A3F1-6A48263B5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9" y="145079"/>
            <a:ext cx="3658470" cy="36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5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07DE6-F1D1-1B41-A75E-6627E50C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503" y="196269"/>
            <a:ext cx="5814657" cy="3232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DC41E-E434-2644-A853-E378C4BD58B6}"/>
              </a:ext>
            </a:extLst>
          </p:cNvPr>
          <p:cNvSpPr txBox="1"/>
          <p:nvPr/>
        </p:nvSpPr>
        <p:spPr>
          <a:xfrm>
            <a:off x="308975" y="196269"/>
            <a:ext cx="2207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Origin-Destination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A2C23-D5AB-DD41-BD72-CF109561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4" y="196269"/>
            <a:ext cx="5610791" cy="3304817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D8E9CC9-EFB0-BB46-AD2E-73976BE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039" y="3597815"/>
            <a:ext cx="5943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04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DC724C2-D8A3-8C44-867A-224BF8B0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994" y="211457"/>
            <a:ext cx="10821891" cy="970450"/>
          </a:xfrm>
        </p:spPr>
        <p:txBody>
          <a:bodyPr anchor="b">
            <a:noAutofit/>
          </a:bodyPr>
          <a:lstStyle/>
          <a:p>
            <a:pPr algn="l"/>
            <a:r>
              <a:rPr lang="en-US" sz="4000" b="1" dirty="0"/>
              <a:t>Markham First-Mile On-Demand Transit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FF415E6-7090-6F4F-A85E-F2EEFF0E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54" y="1232160"/>
            <a:ext cx="4935864" cy="354998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F13412-4F5B-7246-98B7-FFA1C7FB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941257"/>
            <a:ext cx="11756571" cy="1750732"/>
          </a:xfrm>
          <a:prstGeom prst="rect">
            <a:avLst/>
          </a:prstGeom>
        </p:spPr>
      </p:pic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442B2242-0156-894F-B90E-4B5F4023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227" y="1253932"/>
            <a:ext cx="2835058" cy="1450736"/>
          </a:xfrm>
          <a:prstGeom prst="rect">
            <a:avLst/>
          </a:prstGeom>
        </p:spPr>
      </p:pic>
      <p:pic>
        <p:nvPicPr>
          <p:cNvPr id="13" name="Picture 12" descr="A car is lined up on the side of a road&#10;&#10;Description automatically generated">
            <a:extLst>
              <a:ext uri="{FF2B5EF4-FFF2-40B4-BE49-F238E27FC236}">
                <a16:creationId xmlns:a16="http://schemas.microsoft.com/office/drawing/2014/main" id="{C87912C8-94CB-E847-9A60-1DADA4579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577" y="1245324"/>
            <a:ext cx="2969606" cy="1978488"/>
          </a:xfrm>
          <a:prstGeom prst="rect">
            <a:avLst/>
          </a:prstGeo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CF8F3723-69DC-DB44-A2E6-A82FC3DCA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006933"/>
            <a:ext cx="5208880" cy="185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4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615C-DFC1-B747-8A03-A940F746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57200"/>
            <a:ext cx="10353762" cy="1257300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1C8CC-CDCD-5B40-9032-BA149F783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54630"/>
            <a:ext cx="10353762" cy="478971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Strong role for ODT services</a:t>
            </a:r>
          </a:p>
          <a:p>
            <a:pPr lvl="1"/>
            <a:r>
              <a:rPr lang="en-US" sz="2800" dirty="0"/>
              <a:t>Low density areas and first/last mile</a:t>
            </a:r>
          </a:p>
          <a:p>
            <a:r>
              <a:rPr lang="en-US" sz="2800" dirty="0"/>
              <a:t>Potential to contribute to sustained increase in ridership</a:t>
            </a:r>
          </a:p>
          <a:p>
            <a:r>
              <a:rPr lang="en-US" sz="2800" dirty="0"/>
              <a:t>Level of service improvements possible by</a:t>
            </a:r>
          </a:p>
          <a:p>
            <a:pPr lvl="1"/>
            <a:r>
              <a:rPr lang="en-US" sz="2800" dirty="0" err="1"/>
              <a:t>Spatio</a:t>
            </a:r>
            <a:r>
              <a:rPr lang="en-US" sz="2800" dirty="0"/>
              <a:t>-temporal demand prediction</a:t>
            </a:r>
          </a:p>
          <a:p>
            <a:pPr lvl="1"/>
            <a:r>
              <a:rPr lang="en-US" sz="2800" dirty="0"/>
              <a:t>Real-time supply optimization</a:t>
            </a:r>
          </a:p>
          <a:p>
            <a:r>
              <a:rPr lang="en-US" sz="2800" dirty="0"/>
              <a:t>Has the potential to be operationally more cost effective</a:t>
            </a:r>
          </a:p>
          <a:p>
            <a:r>
              <a:rPr lang="en-US" sz="2800" dirty="0"/>
              <a:t>Coordination with high-frequency fixed route public transit</a:t>
            </a:r>
          </a:p>
        </p:txBody>
      </p:sp>
    </p:spTree>
    <p:extLst>
      <p:ext uri="{BB962C8B-B14F-4D97-AF65-F5344CB8AC3E}">
        <p14:creationId xmlns:p14="http://schemas.microsoft.com/office/powerpoint/2010/main" val="3254621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141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Bodoni MT</vt:lpstr>
      <vt:lpstr>Goudy Old Style</vt:lpstr>
      <vt:lpstr>Wingdings 2</vt:lpstr>
      <vt:lpstr>SlateVTI</vt:lpstr>
      <vt:lpstr>On-Demand Transit and the Next Gen of Public Mobility</vt:lpstr>
      <vt:lpstr>On-Demand Transit (ODT)</vt:lpstr>
      <vt:lpstr>PowerPoint Presentation</vt:lpstr>
      <vt:lpstr>PowerPoint Presentation</vt:lpstr>
      <vt:lpstr>Markham First-Mile On-Demand Transit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On-Demand Transit: The Belleville Story</dc:title>
  <dc:creator>Bilal Farooq</dc:creator>
  <cp:lastModifiedBy>Bilal Farooq</cp:lastModifiedBy>
  <cp:revision>70</cp:revision>
  <dcterms:created xsi:type="dcterms:W3CDTF">2019-12-02T17:00:37Z</dcterms:created>
  <dcterms:modified xsi:type="dcterms:W3CDTF">2020-07-22T15:56:10Z</dcterms:modified>
</cp:coreProperties>
</file>